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746" r:id="rId1"/>
  </p:sldMasterIdLst>
  <p:sldIdLst>
    <p:sldId id="257" r:id="rId2"/>
    <p:sldId id="258" r:id="rId3"/>
    <p:sldId id="268" r:id="rId4"/>
    <p:sldId id="265" r:id="rId5"/>
    <p:sldId id="269" r:id="rId6"/>
    <p:sldId id="272" r:id="rId7"/>
    <p:sldId id="271" r:id="rId8"/>
    <p:sldId id="273" r:id="rId9"/>
    <p:sldId id="274" r:id="rId10"/>
    <p:sldId id="270" r:id="rId11"/>
    <p:sldId id="275" r:id="rId12"/>
    <p:sldId id="280" r:id="rId13"/>
    <p:sldId id="279" r:id="rId14"/>
    <p:sldId id="264" r:id="rId15"/>
    <p:sldId id="267" r:id="rId16"/>
    <p:sldId id="281" r:id="rId17"/>
    <p:sldId id="276" r:id="rId18"/>
    <p:sldId id="282" r:id="rId19"/>
    <p:sldId id="283" r:id="rId20"/>
    <p:sldId id="277" r:id="rId21"/>
    <p:sldId id="284" r:id="rId22"/>
    <p:sldId id="286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D759910-EE7F-4999-88F4-3C0699A25685}" v="158" dt="2020-03-10T16:49:04.45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88" d="100"/>
          <a:sy n="88" d="100"/>
        </p:scale>
        <p:origin x="485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3/10/2020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3/10/2020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3/10/2020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3/10/2020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3/10/2020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3/10/2020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3/10/2020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3/10/2020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3/10/2020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3/10/2020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3/10/2020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3/10/2020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hyperlink" Target="https://docs.microsoft.com/en-us/dotnet/csharp/language-reference/operators/" TargetMode="External"/><Relationship Id="rId7" Type="http://schemas.openxmlformats.org/officeDocument/2006/relationships/image" Target="../media/image11.png"/><Relationship Id="rId2" Type="http://schemas.openxmlformats.org/officeDocument/2006/relationships/hyperlink" Target="https://docs.microsoft.com/en-us/dotnet/csharp/tour-of-csharp/expressions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hyperlink" Target="https://docs.microsoft.com/en-us/cpp/c-language/precedence-and-order-of-evaluation?view=vs-2019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en-us/dotnet/csharp/tour-of-csharp/statements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docs.microsoft.com/en-us/dotnet/csharp/tour-of-csharp/statements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docs.microsoft.com/en-us/dotnet/csharp/tour-of-csharp/statements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docs.microsoft.com/en-us/dotnet/csharp/tour-of-csharp/statements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docs.microsoft.com/en-us/dotnet/csharp/tour-of-csharp/statements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s://docs.microsoft.com/en-us/dotnet/csharp/tour-of-csharp/statements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hyperlink" Target="https://docs.microsoft.com/en-us/dotnet/csharp/methods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hyperlink" Target="https://docs.microsoft.com/en-us/dotnet/csharp/methods#method-invocation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hyperlink" Target="https://docs.microsoft.com/en-us/dotnet/csharp/methods#method-invocation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hyperlink" Target="https://docs.microsoft.com/en-us/dotnet/csharp/tour-of-csharp/classes-and-objects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hyperlink" Target="https://docs.microsoft.com/en-us/dotnet/csharp/tour-of-csharp/classes-and-objects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docs.microsoft.com/en-us/dotnet/csharp/tour-of-csharp/program-structure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Procedural_programming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en-us/dotnet/csharp/tour-of-csharp/#hello-world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docs.microsoft.com/en-us/dotnet/csharp/tour-of-csharp/#hello-world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dotnet/csharp/tour-of-csharp/program-structure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dotnet/csharp/tour-of-csharp/program-structure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docs.microsoft.com/en-us/dotnet/csharp/tour-of-csharp/program-structure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docs.microsoft.com/en-us/dotnet/csharp/tour-of-csharp/types-and-variables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692786" cy="3686015"/>
          </a:xfrm>
        </p:spPr>
        <p:txBody>
          <a:bodyPr>
            <a:normAutofit/>
          </a:bodyPr>
          <a:lstStyle/>
          <a:p>
            <a:r>
              <a:rPr lang="en-US" sz="7200" dirty="0">
                <a:latin typeface="+mn-lt"/>
              </a:rPr>
              <a:t>C# CODE STRUCTURE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.NET/Microsoft Dynamics 365</a:t>
            </a: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FC0A5F-36BE-411A-943D-A9DE7B478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C# Structure – Expressions</a:t>
            </a:r>
            <a:br>
              <a:rPr lang="en-US" dirty="0"/>
            </a:br>
            <a:r>
              <a:rPr lang="en-US" sz="1400" dirty="0">
                <a:hlinkClick r:id="rId2"/>
              </a:rPr>
              <a:t>https://docs.microsoft.com/en-us/dotnet/csharp/tour-of-csharp/expressions</a:t>
            </a:r>
            <a:br>
              <a:rPr lang="en-US" sz="1400" dirty="0"/>
            </a:br>
            <a:r>
              <a:rPr lang="en-US" sz="1400" dirty="0">
                <a:hlinkClick r:id="rId3"/>
              </a:rPr>
              <a:t>https://docs.microsoft.com/en-us/dotnet/csharp/language-reference/operators/</a:t>
            </a:r>
            <a:endParaRPr lang="en-US" sz="1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6518B3-FCF3-46DD-AB08-113098B382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88202"/>
            <a:ext cx="10058400" cy="3760891"/>
          </a:xfrm>
        </p:spPr>
        <p:txBody>
          <a:bodyPr>
            <a:normAutofit/>
          </a:bodyPr>
          <a:lstStyle/>
          <a:p>
            <a:pPr lvl="1">
              <a:buFont typeface="Arial" panose="020B0604020202020204" pitchFamily="34" charset="0"/>
              <a:buChar char="•"/>
            </a:pPr>
            <a:r>
              <a:rPr lang="en-US" sz="2400" dirty="0"/>
              <a:t>Expressions are constructed from </a:t>
            </a:r>
            <a:r>
              <a:rPr lang="en-US" sz="2400" b="1" i="1" dirty="0"/>
              <a:t>operands</a:t>
            </a:r>
            <a:r>
              <a:rPr lang="en-US" sz="2400" dirty="0"/>
              <a:t> and </a:t>
            </a:r>
            <a:r>
              <a:rPr lang="en-US" sz="2400" b="1" i="1" dirty="0"/>
              <a:t>operators</a:t>
            </a:r>
            <a:r>
              <a:rPr lang="en-US" sz="2400" dirty="0"/>
              <a:t>.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/>
              <a:t>Operators are: +, -, *, /, </a:t>
            </a:r>
            <a:r>
              <a:rPr lang="en-US" sz="2400" b="1" i="1" dirty="0"/>
              <a:t>new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i="1" dirty="0"/>
              <a:t>Operands are what the operators act upon: literals, fields, Local variables, expressions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i="1" dirty="0">
                <a:hlinkClick r:id="rId4"/>
              </a:rPr>
              <a:t>Precedence</a:t>
            </a:r>
            <a:r>
              <a:rPr lang="en-US" sz="2400" dirty="0"/>
              <a:t> of the operators controls the order in which the individual operators are evaluated. Basically, PEMDAS.</a:t>
            </a:r>
            <a:endParaRPr lang="en-US" sz="2400" i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364685-720F-423E-8A50-0CD376DBDB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7279" y="4384510"/>
            <a:ext cx="5213298" cy="85874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E825222-3CA9-462C-BE3F-F6DECE91F5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97280" y="5394092"/>
            <a:ext cx="5213297" cy="84584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C27CC17-4121-4930-8D0A-CBD70FFD32A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16664" y="4485657"/>
            <a:ext cx="5213298" cy="114910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8F9804C-61EE-4AD1-9D4E-43EF40427F8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16663" y="5515707"/>
            <a:ext cx="5213298" cy="619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0173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502F0-ED71-4202-8588-2C8C059B0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C# Structure – Statements</a:t>
            </a:r>
            <a:br>
              <a:rPr lang="en-US" dirty="0"/>
            </a:br>
            <a:r>
              <a:rPr lang="en-US" sz="1400" dirty="0">
                <a:hlinkClick r:id="rId2"/>
              </a:rPr>
              <a:t>https://docs.microsoft.com/en-us/dotnet/csharp/tour-of-csharp/statements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EA6CC0-CE31-4B3A-8DB9-0CFB40D889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The actions of any program are expressed using </a:t>
            </a:r>
            <a:r>
              <a:rPr lang="en-US" b="1" i="1" dirty="0"/>
              <a:t>statements</a:t>
            </a:r>
            <a:r>
              <a:rPr lang="en-US" dirty="0"/>
              <a:t>. C# uses various </a:t>
            </a:r>
            <a:r>
              <a:rPr lang="en-US" b="1" i="1" dirty="0"/>
              <a:t>statement</a:t>
            </a:r>
            <a:r>
              <a:rPr lang="en-US" dirty="0"/>
              <a:t> types.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A </a:t>
            </a:r>
            <a:r>
              <a:rPr lang="en-US" b="1" i="1" u="sng" dirty="0"/>
              <a:t>block</a:t>
            </a:r>
            <a:r>
              <a:rPr lang="en-US" dirty="0"/>
              <a:t> permits multiple statements to be written in contexts where a single statement is allowed. A block consists of a list of statements written between the delimiters </a:t>
            </a:r>
            <a:r>
              <a:rPr lang="en-US" b="1" i="1" dirty="0"/>
              <a:t>{ }</a:t>
            </a:r>
            <a:r>
              <a:rPr lang="en-US" dirty="0"/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i="1" u="sng" dirty="0"/>
              <a:t>Declaration</a:t>
            </a:r>
            <a:r>
              <a:rPr lang="en-US" dirty="0"/>
              <a:t> statements are used to declare local variables and constants.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i="1" u="sng" dirty="0"/>
              <a:t>Expression</a:t>
            </a:r>
            <a:r>
              <a:rPr lang="en-US" dirty="0"/>
              <a:t> statements are used to evaluate expressions. Expressions that can be used as statements include method invocations, object allocations using the new operator, assignments using = and the compound assignment operators, increment and decrement operations using the ++ and -- operators and await expressions.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i="1" u="sng" dirty="0"/>
              <a:t>Selection</a:t>
            </a:r>
            <a:r>
              <a:rPr lang="en-US" dirty="0"/>
              <a:t> statements are used to select one of a number of possible statements for execution based on the value of some expression. This group contains the if and switch statements.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i="1" u="sng" dirty="0"/>
              <a:t>Iteration</a:t>
            </a:r>
            <a:r>
              <a:rPr lang="en-US" dirty="0"/>
              <a:t> statements are used to execute repeatedly an embedded statement. This group contains the while, do, for, and foreach statements.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i="1" u="sng" dirty="0"/>
              <a:t>Jump</a:t>
            </a:r>
            <a:r>
              <a:rPr lang="en-US" dirty="0"/>
              <a:t> statements are used to transfer control. This group contains the break, continue, </a:t>
            </a:r>
            <a:r>
              <a:rPr lang="en-US" dirty="0" err="1"/>
              <a:t>goto</a:t>
            </a:r>
            <a:r>
              <a:rPr lang="en-US" dirty="0"/>
              <a:t>, throw, return, and yield statements.</a:t>
            </a:r>
          </a:p>
        </p:txBody>
      </p:sp>
    </p:spTree>
    <p:extLst>
      <p:ext uri="{BB962C8B-B14F-4D97-AF65-F5344CB8AC3E}">
        <p14:creationId xmlns:p14="http://schemas.microsoft.com/office/powerpoint/2010/main" val="10514287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EB5075-B119-4CDE-A88D-45A9283879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10058400" cy="1871209"/>
          </a:xfrm>
        </p:spPr>
        <p:txBody>
          <a:bodyPr/>
          <a:lstStyle/>
          <a:p>
            <a:r>
              <a:rPr lang="en-US" dirty="0"/>
              <a:t>A </a:t>
            </a:r>
            <a:r>
              <a:rPr lang="en-US" b="1" i="1" dirty="0"/>
              <a:t>block</a:t>
            </a:r>
            <a:r>
              <a:rPr lang="en-US" dirty="0"/>
              <a:t> permits multiple statements to be written in contexts where a single statement is allowed. A block consists of a list of statements written between the delimiters </a:t>
            </a:r>
            <a:r>
              <a:rPr lang="en-US" b="1" i="1" dirty="0"/>
              <a:t>{ }</a:t>
            </a:r>
            <a:r>
              <a:rPr lang="en-US" dirty="0"/>
              <a:t>.</a:t>
            </a:r>
          </a:p>
          <a:p>
            <a:r>
              <a:rPr lang="en-US" b="1" i="1" dirty="0"/>
              <a:t>Declaration</a:t>
            </a:r>
            <a:r>
              <a:rPr lang="en-US" dirty="0"/>
              <a:t> statements are used to declare local variables and constants.</a:t>
            </a:r>
          </a:p>
          <a:p>
            <a:r>
              <a:rPr lang="en-US" b="1" u="sng" dirty="0"/>
              <a:t>Local Variable Declaration</a:t>
            </a:r>
            <a:r>
              <a:rPr lang="en-US" b="1" dirty="0"/>
              <a:t>				</a:t>
            </a:r>
            <a:r>
              <a:rPr lang="en-US" b="1" u="sng" dirty="0"/>
              <a:t>Local Constant Declaration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95A2B9F-9C0F-4B20-91D6-7346539CD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963" y="287338"/>
            <a:ext cx="10058400" cy="1449387"/>
          </a:xfrm>
        </p:spPr>
        <p:txBody>
          <a:bodyPr>
            <a:normAutofit fontScale="90000"/>
          </a:bodyPr>
          <a:lstStyle/>
          <a:p>
            <a:r>
              <a:rPr lang="en-US" dirty="0"/>
              <a:t>C# Structure – Block and Declaration Statements</a:t>
            </a:r>
            <a:br>
              <a:rPr lang="en-US" dirty="0"/>
            </a:br>
            <a:r>
              <a:rPr lang="en-US" sz="1400" dirty="0">
                <a:hlinkClick r:id="rId2"/>
              </a:rPr>
              <a:t>https://docs.microsoft.com/en-us/dotnet/csharp/tour-of-csharp/statements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C8990A-E077-41BC-A1E9-4699F6A68C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378" y="3979410"/>
            <a:ext cx="4483464" cy="20427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0E13B51-241D-4430-8005-DD6AF5675B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6519" y="3979410"/>
            <a:ext cx="6243514" cy="2046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3272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C1D2A0-25FA-490F-AFEB-93386F9E2A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i="1" dirty="0"/>
              <a:t>Expression</a:t>
            </a:r>
            <a:r>
              <a:rPr lang="en-US" dirty="0"/>
              <a:t> statements are used to evaluate expressions: method invocations, object allocations using the </a:t>
            </a:r>
            <a:r>
              <a:rPr lang="en-US" b="1" i="1" dirty="0"/>
              <a:t>new</a:t>
            </a:r>
            <a:r>
              <a:rPr lang="en-US" dirty="0"/>
              <a:t> operator, assignments using =, compound assignment operators, increment (++) and decrement (--) operations and </a:t>
            </a:r>
            <a:r>
              <a:rPr lang="en-US" b="1" i="1" dirty="0"/>
              <a:t>await</a:t>
            </a:r>
            <a:r>
              <a:rPr lang="en-US" dirty="0"/>
              <a:t> expressions.</a:t>
            </a:r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05748D3-D838-4A85-8F98-DCF0C214DA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963" y="287338"/>
            <a:ext cx="10058400" cy="1449387"/>
          </a:xfrm>
        </p:spPr>
        <p:txBody>
          <a:bodyPr>
            <a:normAutofit fontScale="90000"/>
          </a:bodyPr>
          <a:lstStyle/>
          <a:p>
            <a:r>
              <a:rPr lang="en-US" dirty="0"/>
              <a:t>C# Structure - Expression Statements</a:t>
            </a:r>
            <a:br>
              <a:rPr lang="en-US" dirty="0"/>
            </a:br>
            <a:r>
              <a:rPr lang="en-US" sz="1600" dirty="0">
                <a:hlinkClick r:id="rId2"/>
              </a:rPr>
              <a:t>https://docs.microsoft.com/en-us/dotnet/csharp/tour-of-csharp/statements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59E0D7-61CB-4CB0-A4C3-D122E0D5BB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5807" y="3172227"/>
            <a:ext cx="7739664" cy="315932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B2DD685-AAE4-4579-B8C8-E65EE28BFFB1}"/>
              </a:ext>
            </a:extLst>
          </p:cNvPr>
          <p:cNvSpPr/>
          <p:nvPr/>
        </p:nvSpPr>
        <p:spPr>
          <a:xfrm>
            <a:off x="6331461" y="3822279"/>
            <a:ext cx="3661933" cy="209748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8740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B7A510-E3FB-4261-966A-E06A4A7D8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C# Structure - Selection Statements</a:t>
            </a:r>
            <a:br>
              <a:rPr lang="en-US" dirty="0"/>
            </a:br>
            <a:r>
              <a:rPr lang="en-US" sz="1600" dirty="0">
                <a:hlinkClick r:id="rId2"/>
              </a:rPr>
              <a:t>https://docs.microsoft.com/en-us/dotnet/csharp/tour-of-csharp/statements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5127D5-1BFF-40ED-95DE-DB4B608383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i="1" dirty="0"/>
              <a:t>Selection</a:t>
            </a:r>
            <a:r>
              <a:rPr lang="en-US" dirty="0"/>
              <a:t> statements are used to select one of a number of possible statements for execution based on the value of some expression. This group contains the </a:t>
            </a:r>
            <a:r>
              <a:rPr lang="en-US" b="1" i="1" dirty="0"/>
              <a:t>if</a:t>
            </a:r>
            <a:r>
              <a:rPr lang="en-US" dirty="0"/>
              <a:t> and </a:t>
            </a:r>
            <a:r>
              <a:rPr lang="en-US" b="1" i="1" dirty="0"/>
              <a:t>switch</a:t>
            </a:r>
            <a:r>
              <a:rPr lang="en-US" dirty="0"/>
              <a:t> statements.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1B8E3D-A470-4641-8359-94002C71B9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6320" y="3076304"/>
            <a:ext cx="5742562" cy="307747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2892E1C-D172-403A-92D1-E29BF2FA8D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6547" y="2917197"/>
            <a:ext cx="4244707" cy="343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2062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1384D5-84FD-4C1F-BBE6-EED8043AB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C# Structure - Iteration Statements</a:t>
            </a:r>
            <a:br>
              <a:rPr lang="en-US" dirty="0"/>
            </a:br>
            <a:r>
              <a:rPr lang="en-US" sz="1600" dirty="0">
                <a:hlinkClick r:id="rId2"/>
              </a:rPr>
              <a:t>https://docs.microsoft.com/en-us/dotnet/csharp/tour-of-csharp/statements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AA7CEE-3CA1-4BE0-8B7B-46B49A706C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2543" y="1895765"/>
            <a:ext cx="10058400" cy="3760891"/>
          </a:xfrm>
        </p:spPr>
        <p:txBody>
          <a:bodyPr>
            <a:normAutofit/>
          </a:bodyPr>
          <a:lstStyle/>
          <a:p>
            <a:r>
              <a:rPr lang="en-US" b="1" i="1" dirty="0"/>
              <a:t>Iteration</a:t>
            </a:r>
            <a:r>
              <a:rPr lang="en-US" dirty="0"/>
              <a:t> statements are used to execute repeatedly an embedded statement. This group contains the </a:t>
            </a:r>
            <a:r>
              <a:rPr lang="en-US" b="1" i="1" dirty="0"/>
              <a:t>while</a:t>
            </a:r>
            <a:r>
              <a:rPr lang="en-US" dirty="0"/>
              <a:t>, </a:t>
            </a:r>
            <a:r>
              <a:rPr lang="en-US" b="1" i="1" dirty="0"/>
              <a:t>do</a:t>
            </a:r>
            <a:r>
              <a:rPr lang="en-US" dirty="0"/>
              <a:t>, </a:t>
            </a:r>
            <a:r>
              <a:rPr lang="en-US" b="1" i="1" dirty="0"/>
              <a:t>for</a:t>
            </a:r>
            <a:r>
              <a:rPr lang="en-US" dirty="0"/>
              <a:t>, and </a:t>
            </a:r>
            <a:r>
              <a:rPr lang="en-US" b="1" i="1" dirty="0"/>
              <a:t>foreach</a:t>
            </a:r>
            <a:r>
              <a:rPr lang="en-US" dirty="0"/>
              <a:t> statements.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6BB139-E7DE-499D-9548-1ABEF0ACB9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5673" y="2717324"/>
            <a:ext cx="3682859" cy="198431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0C331C9-C266-472C-8258-B2560FE3F5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1743" y="2536115"/>
            <a:ext cx="3773530" cy="214964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C956E92-D3A7-4F0F-8A31-0D1ECBCF58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45674" y="4746564"/>
            <a:ext cx="3682859" cy="156279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B2F7A02-FE3B-432B-9FCB-0AAEB91FDAD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01743" y="4729350"/>
            <a:ext cx="3782162" cy="1575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270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D2C53F-2848-4510-947B-5EDC98A330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i="1" dirty="0"/>
              <a:t>Jump</a:t>
            </a:r>
            <a:r>
              <a:rPr lang="en-US" dirty="0"/>
              <a:t> statements are used to transfer control. This group contains the </a:t>
            </a:r>
            <a:r>
              <a:rPr lang="en-US" b="1" i="1" u="sng" dirty="0"/>
              <a:t>break</a:t>
            </a:r>
            <a:r>
              <a:rPr lang="en-US" dirty="0"/>
              <a:t>, </a:t>
            </a:r>
            <a:r>
              <a:rPr lang="en-US" b="1" i="1" u="sng" dirty="0"/>
              <a:t>continue</a:t>
            </a:r>
            <a:r>
              <a:rPr lang="en-US" dirty="0"/>
              <a:t>, </a:t>
            </a:r>
            <a:r>
              <a:rPr lang="en-US" b="1" i="1" dirty="0" err="1"/>
              <a:t>goto</a:t>
            </a:r>
            <a:r>
              <a:rPr lang="en-US" dirty="0"/>
              <a:t>, </a:t>
            </a:r>
            <a:r>
              <a:rPr lang="en-US" b="1" i="1" dirty="0"/>
              <a:t>throw</a:t>
            </a:r>
            <a:r>
              <a:rPr lang="en-US" dirty="0"/>
              <a:t>, </a:t>
            </a:r>
            <a:r>
              <a:rPr lang="en-US" b="1" i="1" u="sng" dirty="0"/>
              <a:t>return</a:t>
            </a:r>
            <a:r>
              <a:rPr lang="en-US" dirty="0"/>
              <a:t>, and </a:t>
            </a:r>
            <a:r>
              <a:rPr lang="en-US" b="1" i="1" dirty="0"/>
              <a:t>yield</a:t>
            </a:r>
            <a:r>
              <a:rPr lang="en-US" dirty="0"/>
              <a:t> statements.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1E926B-820D-4A76-B26B-11941F9AF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963" y="287338"/>
            <a:ext cx="10058400" cy="1449387"/>
          </a:xfrm>
        </p:spPr>
        <p:txBody>
          <a:bodyPr>
            <a:normAutofit/>
          </a:bodyPr>
          <a:lstStyle/>
          <a:p>
            <a:r>
              <a:rPr lang="en-US" dirty="0"/>
              <a:t>C# Structure - Jump Statements</a:t>
            </a:r>
            <a:br>
              <a:rPr lang="en-US" dirty="0"/>
            </a:br>
            <a:r>
              <a:rPr lang="en-US" sz="1400" dirty="0">
                <a:hlinkClick r:id="rId2"/>
              </a:rPr>
              <a:t>https://docs.microsoft.com/en-us/dotnet/csharp/tour-of-csharp/statements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CA06E8-FB82-40EB-BEA4-4A7C49640D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2470" y="3749964"/>
            <a:ext cx="3429297" cy="218062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9385305-C2D0-4133-BAD8-58C457EFDF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187" y="3749965"/>
            <a:ext cx="4004473" cy="218062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E8EF68C-8E78-4E85-9FD5-5A95C13159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9577" y="3749965"/>
            <a:ext cx="3797600" cy="2180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0191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23DD2D-A8AE-4A61-958D-8E99349A2F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900177"/>
            <a:ext cx="10058400" cy="376089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 method (AKA, procedure, AKA, function) is a code block that contains a series of statements. A program calls the method and specifies any required method arguments. </a:t>
            </a:r>
          </a:p>
          <a:p>
            <a:r>
              <a:rPr lang="en-US" dirty="0"/>
              <a:t>In C#, </a:t>
            </a:r>
            <a:r>
              <a:rPr lang="en-US" u="sng" dirty="0"/>
              <a:t>every</a:t>
            </a:r>
            <a:r>
              <a:rPr lang="en-US" dirty="0"/>
              <a:t> executed instruction is performed in the context of a method. </a:t>
            </a:r>
          </a:p>
          <a:p>
            <a:r>
              <a:rPr lang="en-US" dirty="0"/>
              <a:t>The </a:t>
            </a:r>
            <a:r>
              <a:rPr lang="en-US" b="1" i="1" dirty="0"/>
              <a:t>Main</a:t>
            </a:r>
            <a:r>
              <a:rPr lang="en-US" dirty="0"/>
              <a:t> method is the entry point for every C# application. It is called by the Common Language Runtime (CLR) when the program is started.</a:t>
            </a:r>
          </a:p>
          <a:p>
            <a:r>
              <a:rPr lang="en-US" dirty="0"/>
              <a:t>Methods are declared in a class or struct by specifying a method signature that contains: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(optional) access level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(optional) modifiers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Return value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Method name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Method parameters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1AADC01-7A33-4573-B9CD-FEE6D6807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963" y="287338"/>
            <a:ext cx="10058400" cy="1449387"/>
          </a:xfrm>
        </p:spPr>
        <p:txBody>
          <a:bodyPr>
            <a:normAutofit/>
          </a:bodyPr>
          <a:lstStyle/>
          <a:p>
            <a:r>
              <a:rPr lang="en-US" dirty="0"/>
              <a:t>C# Structure – Methods</a:t>
            </a:r>
            <a:br>
              <a:rPr lang="en-US" dirty="0"/>
            </a:br>
            <a:r>
              <a:rPr lang="en-US" sz="1400" dirty="0">
                <a:hlinkClick r:id="rId2"/>
              </a:rPr>
              <a:t>https://docs.microsoft.com/en-us/dotnet/csharp/methods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E45365-BF92-4383-9135-CDEDBF6E0D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2556" y="4472322"/>
            <a:ext cx="8858394" cy="2084601"/>
          </a:xfrm>
          <a:prstGeom prst="rect">
            <a:avLst/>
          </a:prstGeom>
          <a:effectLst>
            <a:glow rad="50800">
              <a:schemeClr val="bg1"/>
            </a:glow>
          </a:effectLst>
        </p:spPr>
      </p:pic>
    </p:spTree>
    <p:extLst>
      <p:ext uri="{BB962C8B-B14F-4D97-AF65-F5344CB8AC3E}">
        <p14:creationId xmlns:p14="http://schemas.microsoft.com/office/powerpoint/2010/main" val="28770508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D142A8-DB2F-48DE-9D6F-597117FCBC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4416829" cy="893617"/>
          </a:xfrm>
        </p:spPr>
        <p:txBody>
          <a:bodyPr>
            <a:normAutofit/>
          </a:bodyPr>
          <a:lstStyle/>
          <a:p>
            <a:pPr algn="ctr"/>
            <a:r>
              <a:rPr lang="en-US" sz="2800" dirty="0"/>
              <a:t>Methods have two forms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9A35107-5294-424D-ABCE-E21054E011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963" y="287338"/>
            <a:ext cx="10058400" cy="1449387"/>
          </a:xfrm>
        </p:spPr>
        <p:txBody>
          <a:bodyPr>
            <a:normAutofit/>
          </a:bodyPr>
          <a:lstStyle/>
          <a:p>
            <a:r>
              <a:rPr lang="en-US" dirty="0"/>
              <a:t>C# Structure – Method Invocation</a:t>
            </a:r>
            <a:br>
              <a:rPr lang="en-US" dirty="0"/>
            </a:br>
            <a:r>
              <a:rPr lang="en-US" sz="1400" dirty="0">
                <a:hlinkClick r:id="rId2"/>
              </a:rPr>
              <a:t>https://docs.microsoft.com/en-us/dotnet/csharp/methods#method-invocation</a:t>
            </a:r>
            <a:endParaRPr lang="en-US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5DC8A69D-8A53-433E-9AF2-49A2B4A148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5470739"/>
              </p:ext>
            </p:extLst>
          </p:nvPr>
        </p:nvGraphicFramePr>
        <p:xfrm>
          <a:off x="1214439" y="2649219"/>
          <a:ext cx="4151888" cy="24584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51888">
                  <a:extLst>
                    <a:ext uri="{9D8B030D-6E8A-4147-A177-3AD203B41FA5}">
                      <a16:colId xmlns:a16="http://schemas.microsoft.com/office/drawing/2014/main" val="2189535217"/>
                    </a:ext>
                  </a:extLst>
                </a:gridCol>
              </a:tblGrid>
              <a:tr h="58459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/>
                        <a:t>Instance methods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8407918"/>
                  </a:ext>
                </a:extLst>
              </a:tr>
              <a:tr h="1873897">
                <a:tc>
                  <a:txBody>
                    <a:bodyPr/>
                    <a:lstStyle/>
                    <a:p>
                      <a:r>
                        <a:rPr lang="en-US" sz="2800" dirty="0"/>
                        <a:t>Require an object be instantiated to be called – </a:t>
                      </a:r>
                      <a:r>
                        <a:rPr lang="en-US" sz="2800" dirty="0" err="1"/>
                        <a:t>myClassInstance.doWork</a:t>
                      </a:r>
                      <a:r>
                        <a:rPr lang="en-US" sz="2800" dirty="0"/>
                        <a:t>()</a:t>
                      </a:r>
                    </a:p>
                    <a:p>
                      <a:endParaRPr 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1089760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C19374EE-02F0-4F90-839E-4A0F560982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5163" y="1736725"/>
            <a:ext cx="5789706" cy="5014473"/>
          </a:xfrm>
          <a:prstGeom prst="rect">
            <a:avLst/>
          </a:prstGeom>
          <a:effectLst>
            <a:glow rad="50800">
              <a:schemeClr val="bg1"/>
            </a:glow>
          </a:effectLst>
        </p:spPr>
      </p:pic>
    </p:spTree>
    <p:extLst>
      <p:ext uri="{BB962C8B-B14F-4D97-AF65-F5344CB8AC3E}">
        <p14:creationId xmlns:p14="http://schemas.microsoft.com/office/powerpoint/2010/main" val="23467929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0473366-149F-4369-9878-B70D81A4B84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34543432"/>
              </p:ext>
            </p:extLst>
          </p:nvPr>
        </p:nvGraphicFramePr>
        <p:xfrm>
          <a:off x="1138237" y="2810163"/>
          <a:ext cx="4548187" cy="22458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48187">
                  <a:extLst>
                    <a:ext uri="{9D8B030D-6E8A-4147-A177-3AD203B41FA5}">
                      <a16:colId xmlns:a16="http://schemas.microsoft.com/office/drawing/2014/main" val="3125333702"/>
                    </a:ext>
                  </a:extLst>
                </a:gridCol>
              </a:tblGrid>
              <a:tr h="51996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Static methods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5825641"/>
                  </a:ext>
                </a:extLst>
              </a:tr>
              <a:tr h="1666742">
                <a:tc>
                  <a:txBody>
                    <a:bodyPr/>
                    <a:lstStyle/>
                    <a:p>
                      <a:r>
                        <a:rPr lang="en-US" sz="3200" dirty="0"/>
                        <a:t>Can be called without instantiating an object – </a:t>
                      </a:r>
                      <a:r>
                        <a:rPr lang="en-US" sz="3200" dirty="0" err="1"/>
                        <a:t>myClassName.doWork</a:t>
                      </a:r>
                      <a:r>
                        <a:rPr lang="en-US" sz="3200" dirty="0"/>
                        <a:t>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5469236"/>
                  </a:ext>
                </a:extLst>
              </a:tr>
            </a:tbl>
          </a:graphicData>
        </a:graphic>
      </p:graphicFrame>
      <p:sp>
        <p:nvSpPr>
          <p:cNvPr id="5" name="Title 1">
            <a:extLst>
              <a:ext uri="{FF2B5EF4-FFF2-40B4-BE49-F238E27FC236}">
                <a16:creationId xmlns:a16="http://schemas.microsoft.com/office/drawing/2014/main" id="{690C113D-1301-45C3-8755-1B91FD6232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963" y="287338"/>
            <a:ext cx="10058400" cy="1449387"/>
          </a:xfrm>
        </p:spPr>
        <p:txBody>
          <a:bodyPr>
            <a:normAutofit/>
          </a:bodyPr>
          <a:lstStyle/>
          <a:p>
            <a:r>
              <a:rPr lang="en-US" dirty="0"/>
              <a:t>C# Structure – Method Invocation</a:t>
            </a:r>
            <a:br>
              <a:rPr lang="en-US" dirty="0"/>
            </a:br>
            <a:r>
              <a:rPr lang="en-US" sz="1400" dirty="0">
                <a:hlinkClick r:id="rId2"/>
              </a:rPr>
              <a:t>https://docs.microsoft.com/en-us/dotnet/csharp/methods#method-invocation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66DFE74-28B0-4912-9CD4-7ED0C7982CDC}"/>
              </a:ext>
            </a:extLst>
          </p:cNvPr>
          <p:cNvSpPr txBox="1">
            <a:spLocks/>
          </p:cNvSpPr>
          <p:nvPr/>
        </p:nvSpPr>
        <p:spPr>
          <a:xfrm>
            <a:off x="1097280" y="2108201"/>
            <a:ext cx="4416829" cy="89361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/>
              <a:t>Methods have two forms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A4EB80F-24ED-495F-ABF1-1372DB2B79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1117" y="1974906"/>
            <a:ext cx="4763738" cy="4688688"/>
          </a:xfrm>
          <a:prstGeom prst="rect">
            <a:avLst/>
          </a:prstGeom>
          <a:effectLst>
            <a:glow rad="50800">
              <a:schemeClr val="bg1"/>
            </a:glow>
          </a:effectLst>
        </p:spPr>
      </p:pic>
    </p:spTree>
    <p:extLst>
      <p:ext uri="{BB962C8B-B14F-4D97-AF65-F5344CB8AC3E}">
        <p14:creationId xmlns:p14="http://schemas.microsoft.com/office/powerpoint/2010/main" val="32347130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892168"/>
          </a:xfrm>
        </p:spPr>
        <p:txBody>
          <a:bodyPr anchor="ctr">
            <a:noAutofit/>
          </a:bodyPr>
          <a:lstStyle/>
          <a:p>
            <a:pPr lvl="0"/>
            <a:r>
              <a:rPr lang="en-US" sz="3200" dirty="0">
                <a:latin typeface="+mn-lt"/>
              </a:rPr>
              <a:t>Don’t start jumping into design, creating folders as they come, adding features when you think about it. </a:t>
            </a:r>
            <a:r>
              <a:rPr lang="en-US" sz="3200" b="1" dirty="0">
                <a:latin typeface="+mn-lt"/>
              </a:rPr>
              <a:t>Sit down for a minute, think clearly about what resources you will need, which technologies or languages you will use and how to structure all this</a:t>
            </a:r>
            <a:r>
              <a:rPr lang="en-US" sz="3200" dirty="0">
                <a:latin typeface="+mn-lt"/>
              </a:rPr>
              <a:t>. Write down all those criteria in a document you will keep for future reference and build your structure accordingly. </a:t>
            </a:r>
            <a:endParaRPr lang="en-US" sz="1600" i="1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5225240"/>
            <a:ext cx="10058400" cy="11430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- Julien </a:t>
            </a:r>
            <a:r>
              <a:rPr lang="en-US" dirty="0" err="1">
                <a:solidFill>
                  <a:srgbClr val="FFFFFF"/>
                </a:solidFill>
              </a:rPr>
              <a:t>rio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7146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DCD169-FA2C-4F9B-B1DC-48890EB25F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172" y="1881189"/>
            <a:ext cx="5634037" cy="4519612"/>
          </a:xfrm>
        </p:spPr>
        <p:txBody>
          <a:bodyPr anchor="ctr">
            <a:normAutofit/>
          </a:bodyPr>
          <a:lstStyle/>
          <a:p>
            <a:pPr lvl="1">
              <a:buFont typeface="Arial" panose="020B0604020202020204" pitchFamily="34" charset="0"/>
              <a:buChar char="•"/>
            </a:pPr>
            <a:r>
              <a:rPr lang="en-US" sz="2400" dirty="0"/>
              <a:t>Classes are the most fundamental of C#’s types.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/>
              <a:t>A class is a data structure that combines state (fields) and actions (methods and other function members) in a single unit.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/>
              <a:t>A class provides a template for </a:t>
            </a:r>
            <a:r>
              <a:rPr lang="en-US" sz="2400" b="1" i="1" dirty="0"/>
              <a:t>instances</a:t>
            </a:r>
            <a:r>
              <a:rPr lang="en-US" sz="2400" dirty="0"/>
              <a:t> of the class, known as objects.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/>
              <a:t>New classes are created using class declarations. 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6B07438-BCEA-4DE3-B5C0-D705514B2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963" y="287338"/>
            <a:ext cx="10058400" cy="1449387"/>
          </a:xfrm>
        </p:spPr>
        <p:txBody>
          <a:bodyPr>
            <a:normAutofit/>
          </a:bodyPr>
          <a:lstStyle/>
          <a:p>
            <a:r>
              <a:rPr lang="en-US" dirty="0"/>
              <a:t>C# Structure – Classes</a:t>
            </a:r>
            <a:br>
              <a:rPr lang="en-US" dirty="0"/>
            </a:br>
            <a:r>
              <a:rPr lang="en-US" sz="1400" dirty="0">
                <a:hlinkClick r:id="rId2"/>
              </a:rPr>
              <a:t>https://docs.microsoft.com/en-us/dotnet/csharp/tour-of-csharp/classes-and-objects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8BC2CA-7D3C-4B1F-8F2A-249C322F76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5550" y="2142401"/>
            <a:ext cx="5667375" cy="4028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43814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191722-844A-4E17-BAC9-A44D1FCF31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4892" y="1876425"/>
            <a:ext cx="6019944" cy="4557713"/>
          </a:xfrm>
        </p:spPr>
        <p:txBody>
          <a:bodyPr anchor="ctr">
            <a:normAutofit/>
          </a:bodyPr>
          <a:lstStyle/>
          <a:p>
            <a:r>
              <a:rPr lang="en-US" sz="2400" dirty="0"/>
              <a:t>A class declaration starts with a header that specifies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the attributes and modifiers of the class,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the name of the class,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the base class (if given), and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the interfaces implemented by the class. </a:t>
            </a:r>
          </a:p>
          <a:p>
            <a:r>
              <a:rPr lang="en-US" sz="2400" dirty="0"/>
              <a:t>The header is followed by the class body, which consists of a list of member declarations written between the delimiters { and }.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020B029-CD43-4E74-8429-261580278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963" y="287338"/>
            <a:ext cx="10058400" cy="1449387"/>
          </a:xfrm>
        </p:spPr>
        <p:txBody>
          <a:bodyPr>
            <a:normAutofit/>
          </a:bodyPr>
          <a:lstStyle/>
          <a:p>
            <a:r>
              <a:rPr lang="en-US" dirty="0"/>
              <a:t>C# Structure – Classes</a:t>
            </a:r>
            <a:br>
              <a:rPr lang="en-US" dirty="0"/>
            </a:br>
            <a:r>
              <a:rPr lang="en-US" sz="1400" dirty="0">
                <a:hlinkClick r:id="rId2"/>
              </a:rPr>
              <a:t>https://docs.microsoft.com/en-us/dotnet/csharp/tour-of-csharp/classes-and-objects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E325A1-CFD5-4601-A52E-93714C7434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8738" y="2211335"/>
            <a:ext cx="5277926" cy="3751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41701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1B5056-AAE1-4225-9DAF-8235A9A778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9455" y="2108201"/>
            <a:ext cx="6548581" cy="4135581"/>
          </a:xfrm>
        </p:spPr>
        <p:txBody>
          <a:bodyPr>
            <a:normAutofit/>
          </a:bodyPr>
          <a:lstStyle/>
          <a:p>
            <a:r>
              <a:rPr lang="en-US" sz="2800" dirty="0"/>
              <a:t>The fully qualified name of this class is </a:t>
            </a:r>
            <a:r>
              <a:rPr lang="en-US" sz="2800" u="sng" dirty="0" err="1"/>
              <a:t>Acme.Collections.Stack</a:t>
            </a:r>
            <a:r>
              <a:rPr lang="en-US" sz="2800" dirty="0"/>
              <a:t>. </a:t>
            </a:r>
          </a:p>
          <a:p>
            <a:r>
              <a:rPr lang="en-US" sz="2800" dirty="0"/>
              <a:t>Class </a:t>
            </a:r>
            <a:r>
              <a:rPr lang="en-US" sz="2800" b="1" i="1" dirty="0"/>
              <a:t>Stack</a:t>
            </a:r>
            <a:r>
              <a:rPr lang="en-US" sz="2800" dirty="0"/>
              <a:t> contains several </a:t>
            </a:r>
            <a:r>
              <a:rPr lang="en-US" sz="2800" b="1" i="1" dirty="0"/>
              <a:t>members</a:t>
            </a:r>
            <a:r>
              <a:rPr lang="en-US" sz="2800" dirty="0"/>
              <a:t>: </a:t>
            </a:r>
          </a:p>
          <a:p>
            <a:pPr marL="0" indent="0">
              <a:buNone/>
            </a:pPr>
            <a:endParaRPr lang="en-US" sz="2800" dirty="0"/>
          </a:p>
          <a:p>
            <a:r>
              <a:rPr lang="en-US" sz="2800" dirty="0"/>
              <a:t>The </a:t>
            </a:r>
            <a:r>
              <a:rPr lang="en-US" sz="2800" b="1" i="1" dirty="0"/>
              <a:t>Entry</a:t>
            </a:r>
            <a:r>
              <a:rPr lang="en-US" sz="2800" dirty="0"/>
              <a:t> class further contains three </a:t>
            </a:r>
            <a:r>
              <a:rPr lang="en-US" sz="2800" b="1" i="1" dirty="0"/>
              <a:t>members</a:t>
            </a:r>
            <a:endParaRPr lang="en-US" sz="2800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766AAB1-78B4-4CB9-8803-DED9A94612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963" y="287338"/>
            <a:ext cx="5821073" cy="1449387"/>
          </a:xfrm>
        </p:spPr>
        <p:txBody>
          <a:bodyPr>
            <a:normAutofit fontScale="90000"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C# Structure </a:t>
            </a:r>
            <a:r>
              <a:rPr lang="en-US" sz="4400">
                <a:solidFill>
                  <a:schemeClr val="tx1"/>
                </a:solidFill>
              </a:rPr>
              <a:t>- Classes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sz="1400" dirty="0">
                <a:hlinkClick r:id="rId2"/>
              </a:rPr>
              <a:t>https://docs.microsoft.com/en-us/dotnet/csharp/tour-of-csharp/program-structure</a:t>
            </a:r>
            <a:endParaRPr lang="en-US" sz="1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D407A82-2C21-4610-8DB0-D1E6E73BF8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3713" y="103430"/>
            <a:ext cx="4835961" cy="6651139"/>
          </a:xfrm>
          <a:prstGeom prst="rect">
            <a:avLst/>
          </a:prstGeom>
          <a:effectLst>
            <a:glow rad="50800">
              <a:schemeClr val="bg1"/>
            </a:glow>
          </a:effectLst>
        </p:spPr>
      </p:pic>
      <p:graphicFrame>
        <p:nvGraphicFramePr>
          <p:cNvPr id="2" name="Table 3">
            <a:extLst>
              <a:ext uri="{FF2B5EF4-FFF2-40B4-BE49-F238E27FC236}">
                <a16:creationId xmlns:a16="http://schemas.microsoft.com/office/drawing/2014/main" id="{AA4980AC-6E85-4BC6-BB15-DFB739692F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9153145"/>
              </p:ext>
            </p:extLst>
          </p:nvPr>
        </p:nvGraphicFramePr>
        <p:xfrm>
          <a:off x="459942" y="3682567"/>
          <a:ext cx="6216072" cy="91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72024">
                  <a:extLst>
                    <a:ext uri="{9D8B030D-6E8A-4147-A177-3AD203B41FA5}">
                      <a16:colId xmlns:a16="http://schemas.microsoft.com/office/drawing/2014/main" val="1554404415"/>
                    </a:ext>
                  </a:extLst>
                </a:gridCol>
                <a:gridCol w="2072024">
                  <a:extLst>
                    <a:ext uri="{9D8B030D-6E8A-4147-A177-3AD203B41FA5}">
                      <a16:colId xmlns:a16="http://schemas.microsoft.com/office/drawing/2014/main" val="305891584"/>
                    </a:ext>
                  </a:extLst>
                </a:gridCol>
                <a:gridCol w="2072024">
                  <a:extLst>
                    <a:ext uri="{9D8B030D-6E8A-4147-A177-3AD203B41FA5}">
                      <a16:colId xmlns:a16="http://schemas.microsoft.com/office/drawing/2014/main" val="361143443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A field: </a:t>
                      </a:r>
                    </a:p>
                    <a:p>
                      <a:pPr lvl="1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top,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Two methods:</a:t>
                      </a:r>
                    </a:p>
                    <a:p>
                      <a:pPr lvl="1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Push</a:t>
                      </a:r>
                    </a:p>
                    <a:p>
                      <a:pPr lvl="1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Pop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A </a:t>
                      </a:r>
                      <a:r>
                        <a:rPr lang="en-US" u="sng" dirty="0"/>
                        <a:t>nested</a:t>
                      </a:r>
                      <a:r>
                        <a:rPr lang="en-US" dirty="0"/>
                        <a:t> class: </a:t>
                      </a:r>
                    </a:p>
                    <a:p>
                      <a:pPr lvl="1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Entry.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0983460"/>
                  </a:ext>
                </a:extLst>
              </a:tr>
            </a:tbl>
          </a:graphicData>
        </a:graphic>
      </p:graphicFrame>
      <p:graphicFrame>
        <p:nvGraphicFramePr>
          <p:cNvPr id="8" name="Table 3">
            <a:extLst>
              <a:ext uri="{FF2B5EF4-FFF2-40B4-BE49-F238E27FC236}">
                <a16:creationId xmlns:a16="http://schemas.microsoft.com/office/drawing/2014/main" id="{68D85E9B-4CC9-41DA-8BDC-2DE444C557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9162648"/>
              </p:ext>
            </p:extLst>
          </p:nvPr>
        </p:nvGraphicFramePr>
        <p:xfrm>
          <a:off x="2222658" y="5197322"/>
          <a:ext cx="4147127" cy="91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9709">
                  <a:extLst>
                    <a:ext uri="{9D8B030D-6E8A-4147-A177-3AD203B41FA5}">
                      <a16:colId xmlns:a16="http://schemas.microsoft.com/office/drawing/2014/main" val="1554404415"/>
                    </a:ext>
                  </a:extLst>
                </a:gridCol>
                <a:gridCol w="2087418">
                  <a:extLst>
                    <a:ext uri="{9D8B030D-6E8A-4147-A177-3AD203B41FA5}">
                      <a16:colId xmlns:a16="http://schemas.microsoft.com/office/drawing/2014/main" val="30589158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Two fields:</a:t>
                      </a:r>
                    </a:p>
                    <a:p>
                      <a:pPr lvl="1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Next</a:t>
                      </a:r>
                    </a:p>
                    <a:p>
                      <a:pPr lvl="1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data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A parameterized constructor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0983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26622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CAFF376-F283-45B8-9D6E-A0720FEE72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9173" y="3012860"/>
            <a:ext cx="9672544" cy="37697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6755F78-B81C-4D1A-9F4C-ECD0E4845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+mn-lt"/>
              </a:rPr>
              <a:t>Procedural Programming</a:t>
            </a:r>
            <a:br>
              <a:rPr lang="en-US" dirty="0">
                <a:latin typeface="+mn-lt"/>
              </a:rPr>
            </a:br>
            <a:r>
              <a:rPr lang="en-US" sz="1400" dirty="0">
                <a:latin typeface="+mn-lt"/>
                <a:hlinkClick r:id="rId3"/>
              </a:rPr>
              <a:t>https://en.wikipedia.org/wiki/Procedural_programming</a:t>
            </a:r>
            <a:endParaRPr lang="en-US" b="1" dirty="0"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634AFD-F565-4A8E-84E7-D8783330AC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910251"/>
            <a:ext cx="10058400" cy="3760891"/>
          </a:xfrm>
        </p:spPr>
        <p:txBody>
          <a:bodyPr>
            <a:normAutofit/>
          </a:bodyPr>
          <a:lstStyle/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Procedural programming is a programming paradigm derived from ‘structured’ programming, based on the concept of the procedure call.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Procedures (routines, subroutines, functions, methods) contain a series of computational steps to be carried out.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A method can be called at any point during a program's execution by other methods or by itself (recursion).</a:t>
            </a:r>
          </a:p>
        </p:txBody>
      </p:sp>
    </p:spTree>
    <p:extLst>
      <p:ext uri="{BB962C8B-B14F-4D97-AF65-F5344CB8AC3E}">
        <p14:creationId xmlns:p14="http://schemas.microsoft.com/office/powerpoint/2010/main" val="26125258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0E9F4-64A1-4A6B-A8A5-339BF2B12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+mn-lt"/>
              </a:rPr>
              <a:t>Your first Visual Studio program</a:t>
            </a:r>
            <a:br>
              <a:rPr lang="en-US" dirty="0">
                <a:latin typeface="+mn-lt"/>
              </a:rPr>
            </a:br>
            <a:r>
              <a:rPr lang="en-US" sz="1400" dirty="0">
                <a:latin typeface="+mn-lt"/>
                <a:hlinkClick r:id="rId2"/>
              </a:rPr>
              <a:t>https://docs.microsoft.com/en-us/dotnet/csharp/tour-of-csharp/#hello-world</a:t>
            </a:r>
            <a:endParaRPr lang="en-US" dirty="0"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741BF7-BBCA-4DBD-81EA-118A79E843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hlinkClick r:id="rId2"/>
              </a:rPr>
              <a:t>Hello World</a:t>
            </a:r>
            <a:endParaRPr lang="en-US" dirty="0"/>
          </a:p>
          <a:p>
            <a:r>
              <a:rPr lang="en-US" dirty="0"/>
              <a:t>To create this program, first download and install the </a:t>
            </a:r>
            <a:r>
              <a:rPr lang="en-US" b="1" i="1" dirty="0"/>
              <a:t>.NET Core SDK</a:t>
            </a:r>
            <a:r>
              <a:rPr lang="en-US" dirty="0"/>
              <a:t>. </a:t>
            </a:r>
          </a:p>
          <a:p>
            <a:r>
              <a:rPr lang="en-US" dirty="0"/>
              <a:t>Then, execute the command </a:t>
            </a:r>
            <a:r>
              <a:rPr lang="en-US" b="1" i="1" dirty="0"/>
              <a:t>dotnet new console -o hello </a:t>
            </a:r>
            <a:r>
              <a:rPr lang="en-US" dirty="0"/>
              <a:t>to create a new program and a build script. (Alternative – Hello, World in VS.)</a:t>
            </a:r>
          </a:p>
          <a:p>
            <a:r>
              <a:rPr lang="en-US" dirty="0"/>
              <a:t>The program and build script are in the files </a:t>
            </a:r>
            <a:r>
              <a:rPr lang="en-US" b="1" i="1" dirty="0" err="1"/>
              <a:t>Program.cs</a:t>
            </a:r>
            <a:r>
              <a:rPr lang="en-US" b="1" i="1" dirty="0"/>
              <a:t> </a:t>
            </a:r>
            <a:r>
              <a:rPr lang="en-US" dirty="0"/>
              <a:t>and </a:t>
            </a:r>
            <a:r>
              <a:rPr lang="en-US" b="1" i="1" dirty="0" err="1"/>
              <a:t>hello.csproj</a:t>
            </a:r>
            <a:r>
              <a:rPr lang="en-US" dirty="0"/>
              <a:t>, respectively. </a:t>
            </a:r>
          </a:p>
          <a:p>
            <a:r>
              <a:rPr lang="en-US" dirty="0"/>
              <a:t>In the command line, type </a:t>
            </a:r>
            <a:r>
              <a:rPr lang="en-US" b="1" i="1" dirty="0"/>
              <a:t>cd hello</a:t>
            </a:r>
            <a:r>
              <a:rPr lang="en-US" dirty="0"/>
              <a:t>.</a:t>
            </a:r>
          </a:p>
          <a:p>
            <a:r>
              <a:rPr lang="en-US" dirty="0"/>
              <a:t>Build and run the application with the run command: </a:t>
            </a:r>
            <a:r>
              <a:rPr lang="en-US" b="1" dirty="0"/>
              <a:t>dotnet run</a:t>
            </a:r>
          </a:p>
        </p:txBody>
      </p:sp>
    </p:spTree>
    <p:extLst>
      <p:ext uri="{BB962C8B-B14F-4D97-AF65-F5344CB8AC3E}">
        <p14:creationId xmlns:p14="http://schemas.microsoft.com/office/powerpoint/2010/main" val="40485501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56D66-7571-44FE-9771-291BD16E8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+mn-lt"/>
              </a:rPr>
              <a:t>C# - Hello, World</a:t>
            </a:r>
            <a:br>
              <a:rPr lang="en-US" dirty="0">
                <a:latin typeface="+mn-lt"/>
              </a:rPr>
            </a:br>
            <a:r>
              <a:rPr lang="en-US" sz="1400" dirty="0">
                <a:latin typeface="+mn-lt"/>
                <a:hlinkClick r:id="rId2"/>
              </a:rPr>
              <a:t>https://docs.microsoft.com/en-us/dotnet/csharp/tour-of-csharp/#hello-world</a:t>
            </a:r>
            <a:endParaRPr lang="en-US" sz="1400" dirty="0"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21F3D4-B746-48EA-BE1D-09AF568E7D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4630189" cy="3760891"/>
          </a:xfrm>
        </p:spPr>
        <p:txBody>
          <a:bodyPr anchor="ctr">
            <a:normAutofit fontScale="85000" lnSpcReduction="10000"/>
          </a:bodyPr>
          <a:lstStyle/>
          <a:p>
            <a:pPr lvl="1">
              <a:buFont typeface="Arial" panose="020B0604020202020204" pitchFamily="34" charset="0"/>
              <a:buChar char="•"/>
            </a:pPr>
            <a:r>
              <a:rPr lang="en-US" u="sng" dirty="0"/>
              <a:t>Hello, World </a:t>
            </a:r>
            <a:r>
              <a:rPr lang="en-US" dirty="0"/>
              <a:t>starts with an (optional) </a:t>
            </a:r>
            <a:r>
              <a:rPr lang="en-US" b="1" i="1" dirty="0"/>
              <a:t>using</a:t>
            </a:r>
            <a:r>
              <a:rPr lang="en-US" dirty="0"/>
              <a:t> directive that references the </a:t>
            </a:r>
            <a:r>
              <a:rPr lang="en-US" b="1" i="1" dirty="0"/>
              <a:t>System</a:t>
            </a:r>
            <a:r>
              <a:rPr lang="en-US" dirty="0"/>
              <a:t> namespace.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i="1" dirty="0"/>
              <a:t>Namespaces</a:t>
            </a:r>
            <a:r>
              <a:rPr lang="en-US" dirty="0"/>
              <a:t> provide a hierarchical means of organizing C# programs and libraries. Namespaces contain </a:t>
            </a:r>
            <a:r>
              <a:rPr lang="en-US" b="1" i="1" dirty="0"/>
              <a:t>types</a:t>
            </a:r>
            <a:r>
              <a:rPr lang="en-US" dirty="0"/>
              <a:t> and other namespaces (</a:t>
            </a:r>
            <a:r>
              <a:rPr lang="en-US" b="1" i="1" dirty="0"/>
              <a:t>System</a:t>
            </a:r>
            <a:r>
              <a:rPr lang="en-US" dirty="0"/>
              <a:t> namespace contains the </a:t>
            </a:r>
            <a:r>
              <a:rPr lang="en-US" b="1" i="1" dirty="0"/>
              <a:t>Console</a:t>
            </a:r>
            <a:r>
              <a:rPr lang="en-US" dirty="0"/>
              <a:t> class, </a:t>
            </a:r>
            <a:r>
              <a:rPr lang="en-US" b="1" i="1" dirty="0"/>
              <a:t>I/O</a:t>
            </a:r>
            <a:r>
              <a:rPr lang="en-US" dirty="0"/>
              <a:t>, </a:t>
            </a:r>
            <a:r>
              <a:rPr lang="en-US" b="1" i="1" dirty="0"/>
              <a:t>Collections</a:t>
            </a:r>
            <a:r>
              <a:rPr lang="en-US" dirty="0"/>
              <a:t>, etc).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A </a:t>
            </a:r>
            <a:r>
              <a:rPr lang="en-US" b="1" i="1" dirty="0"/>
              <a:t>using</a:t>
            </a:r>
            <a:r>
              <a:rPr lang="en-US" dirty="0"/>
              <a:t> directive allows use of all </a:t>
            </a:r>
            <a:r>
              <a:rPr lang="en-US" b="1" i="1" dirty="0"/>
              <a:t>type</a:t>
            </a:r>
            <a:r>
              <a:rPr lang="en-US" dirty="0"/>
              <a:t> members of that namespace. </a:t>
            </a:r>
            <a:r>
              <a:rPr lang="en-US" u="sng" dirty="0"/>
              <a:t>Hello, World</a:t>
            </a:r>
            <a:r>
              <a:rPr lang="en-US" dirty="0"/>
              <a:t> can use </a:t>
            </a:r>
            <a:r>
              <a:rPr lang="en-US" b="1" i="1" dirty="0" err="1"/>
              <a:t>Console.WriteLine</a:t>
            </a:r>
            <a:r>
              <a:rPr lang="en-US" b="1" i="1" dirty="0"/>
              <a:t> </a:t>
            </a:r>
            <a:r>
              <a:rPr lang="en-US" dirty="0"/>
              <a:t>as shorthand for </a:t>
            </a:r>
            <a:r>
              <a:rPr lang="en-US" b="1" i="1" dirty="0" err="1"/>
              <a:t>System.Console.WriteLine</a:t>
            </a:r>
            <a:r>
              <a:rPr lang="en-US" dirty="0"/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The Hello </a:t>
            </a:r>
            <a:r>
              <a:rPr lang="en-US" b="1" i="1" dirty="0"/>
              <a:t>class</a:t>
            </a:r>
            <a:r>
              <a:rPr lang="en-US" dirty="0"/>
              <a:t> declared by the "Hello, World" program has a single </a:t>
            </a:r>
            <a:r>
              <a:rPr lang="en-US" b="1" i="1" dirty="0"/>
              <a:t>member</a:t>
            </a:r>
            <a:r>
              <a:rPr lang="en-US" dirty="0"/>
              <a:t>, the </a:t>
            </a:r>
            <a:r>
              <a:rPr lang="en-US" b="1" i="1" dirty="0"/>
              <a:t>static method </a:t>
            </a:r>
            <a:r>
              <a:rPr lang="en-US" dirty="0"/>
              <a:t>named </a:t>
            </a:r>
            <a:r>
              <a:rPr lang="en-US" b="1" i="1" dirty="0"/>
              <a:t>Main</a:t>
            </a:r>
            <a:r>
              <a:rPr lang="en-US" dirty="0"/>
              <a:t>.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u="sng" dirty="0"/>
              <a:t>By required convention</a:t>
            </a:r>
            <a:r>
              <a:rPr lang="en-US" dirty="0"/>
              <a:t>, a static method named </a:t>
            </a:r>
            <a:r>
              <a:rPr lang="en-US" b="1" i="1" dirty="0"/>
              <a:t>Main</a:t>
            </a:r>
            <a:r>
              <a:rPr lang="en-US" dirty="0"/>
              <a:t> serves as the entry point of a program.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The </a:t>
            </a:r>
            <a:r>
              <a:rPr lang="en-US" b="1" i="1" dirty="0"/>
              <a:t>WriteLine</a:t>
            </a:r>
            <a:r>
              <a:rPr lang="en-US" dirty="0"/>
              <a:t> method of the </a:t>
            </a:r>
            <a:r>
              <a:rPr lang="en-US" b="1" i="1" dirty="0"/>
              <a:t>Console</a:t>
            </a:r>
            <a:r>
              <a:rPr lang="en-US" dirty="0"/>
              <a:t> class in the </a:t>
            </a:r>
            <a:r>
              <a:rPr lang="en-US" b="1" i="1" dirty="0"/>
              <a:t>System</a:t>
            </a:r>
            <a:r>
              <a:rPr lang="en-US" dirty="0"/>
              <a:t> namespace provides output. This class is provided by the </a:t>
            </a:r>
            <a:r>
              <a:rPr lang="en-US" b="1" i="1" dirty="0"/>
              <a:t>Base Class Library</a:t>
            </a:r>
            <a:r>
              <a:rPr lang="en-US" dirty="0"/>
              <a:t>, which is automatically referenced by the compiler.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C98EE5-A865-4017-A268-248781DD5F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7469" y="2282769"/>
            <a:ext cx="6059978" cy="339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4449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6C8AFB9-0D02-437B-BE41-B441C437C0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7409" y="1860816"/>
            <a:ext cx="9008234" cy="4804008"/>
          </a:xfrm>
          <a:prstGeom prst="rect">
            <a:avLst/>
          </a:prstGeom>
          <a:effectLst>
            <a:glow rad="50800">
              <a:schemeClr val="tx1">
                <a:alpha val="40000"/>
              </a:schemeClr>
            </a:glow>
          </a:effec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F829F1F0-3640-4525-BD14-5C386DC67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963" y="287338"/>
            <a:ext cx="10058400" cy="144938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C# Program Structure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sz="1400" dirty="0">
                <a:hlinkClick r:id="rId3"/>
              </a:rPr>
              <a:t>https://docs.microsoft.com/en-us/dotnet/csharp/tour-of-csharp/program-structure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6243967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1E6D8-64A0-4421-AE2D-2CE14D106F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276" y="2408367"/>
            <a:ext cx="5165800" cy="3916233"/>
          </a:xfrm>
        </p:spPr>
        <p:txBody>
          <a:bodyPr anchor="ctr">
            <a:normAutofit lnSpcReduction="10000"/>
          </a:bodyPr>
          <a:lstStyle/>
          <a:p>
            <a:r>
              <a:rPr lang="en-US" sz="2400" dirty="0">
                <a:solidFill>
                  <a:schemeClr val="tx1"/>
                </a:solidFill>
              </a:rPr>
              <a:t>C# programs consist of one or more source files.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Programs declare namespaces.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Namespaces contain types (classes/interfaces).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Types contain members (Fields, methods, properties, events) </a:t>
            </a:r>
          </a:p>
          <a:p>
            <a:pPr marL="201168" lvl="1" indent="0">
              <a:buNone/>
            </a:pPr>
            <a:endParaRPr lang="en-US" sz="2000" dirty="0">
              <a:solidFill>
                <a:schemeClr val="tx1"/>
              </a:solidFill>
            </a:endParaRPr>
          </a:p>
          <a:p>
            <a:pPr marL="201168" lvl="1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When C# programs are compiled, they're physically packaged into assemblies with file extensions .exe or .</a:t>
            </a:r>
            <a:r>
              <a:rPr lang="en-US" sz="2000" dirty="0" err="1">
                <a:solidFill>
                  <a:schemeClr val="tx1"/>
                </a:solidFill>
              </a:rPr>
              <a:t>dll</a:t>
            </a:r>
            <a:r>
              <a:rPr lang="en-US" sz="2000" dirty="0">
                <a:solidFill>
                  <a:schemeClr val="tx1"/>
                </a:solidFill>
              </a:rPr>
              <a:t>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C6FB40-324E-481F-A6A8-5316662FBE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6093" y="2809844"/>
            <a:ext cx="6323148" cy="3279579"/>
          </a:xfrm>
          <a:prstGeom prst="rect">
            <a:avLst/>
          </a:prstGeom>
          <a:effectLst>
            <a:glow rad="50800">
              <a:schemeClr val="tx1">
                <a:alpha val="40000"/>
              </a:schemeClr>
            </a:glow>
          </a:effec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4168118-B5B8-42D8-AAC0-F25C83A279E7}"/>
              </a:ext>
            </a:extLst>
          </p:cNvPr>
          <p:cNvSpPr/>
          <p:nvPr/>
        </p:nvSpPr>
        <p:spPr>
          <a:xfrm>
            <a:off x="1096963" y="2039035"/>
            <a:ext cx="100584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The key organizational concepts in C# are programs, namespaces, types, members, and assemblies. 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EB09A7B-0721-489A-AAD4-671D15EA9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963" y="287338"/>
            <a:ext cx="10058400" cy="144938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C# Program Structure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sz="1400" dirty="0">
                <a:hlinkClick r:id="rId3"/>
              </a:rPr>
              <a:t>https://docs.microsoft.com/en-us/dotnet/csharp/tour-of-csharp/program-structure</a:t>
            </a:r>
            <a:br>
              <a:rPr lang="en-US" dirty="0">
                <a:solidFill>
                  <a:schemeClr val="tx1"/>
                </a:solidFill>
              </a:rPr>
            </a:b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0739584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1B5056-AAE1-4225-9DAF-8235A9A778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9455" y="2108201"/>
            <a:ext cx="6548581" cy="413558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The fully qualified name of this class is </a:t>
            </a:r>
            <a:r>
              <a:rPr lang="en-US" u="sng" dirty="0" err="1"/>
              <a:t>Acme.Collections.Stack</a:t>
            </a:r>
            <a:r>
              <a:rPr lang="en-US" dirty="0"/>
              <a:t>. </a:t>
            </a:r>
          </a:p>
          <a:p>
            <a:r>
              <a:rPr lang="en-US" dirty="0"/>
              <a:t>Class </a:t>
            </a:r>
            <a:r>
              <a:rPr lang="en-US" b="1" i="1" dirty="0"/>
              <a:t>Stack</a:t>
            </a:r>
            <a:r>
              <a:rPr lang="en-US" dirty="0"/>
              <a:t> contains several </a:t>
            </a:r>
            <a:r>
              <a:rPr lang="en-US" b="1" i="1" dirty="0"/>
              <a:t>members</a:t>
            </a:r>
            <a:r>
              <a:rPr lang="en-US" dirty="0"/>
              <a:t>: 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The </a:t>
            </a:r>
            <a:r>
              <a:rPr lang="en-US" b="1" i="1" dirty="0"/>
              <a:t>Entry</a:t>
            </a:r>
            <a:r>
              <a:rPr lang="en-US" dirty="0"/>
              <a:t> class further contains three </a:t>
            </a:r>
            <a:r>
              <a:rPr lang="en-US" b="1" i="1" dirty="0"/>
              <a:t>members</a:t>
            </a:r>
          </a:p>
          <a:p>
            <a:endParaRPr lang="en-US" b="1" i="1" dirty="0"/>
          </a:p>
          <a:p>
            <a:endParaRPr lang="en-US" b="1" i="1" dirty="0"/>
          </a:p>
          <a:p>
            <a:r>
              <a:rPr lang="en-US" b="1" i="1" dirty="0">
                <a:highlight>
                  <a:srgbClr val="FFFF00"/>
                </a:highlight>
              </a:rPr>
              <a:t>Will this code compile and run?</a:t>
            </a:r>
            <a:endParaRPr lang="en-US" dirty="0">
              <a:highlight>
                <a:srgbClr val="FFFF00"/>
              </a:highlight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766AAB1-78B4-4CB9-8803-DED9A94612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963" y="287338"/>
            <a:ext cx="5821073" cy="1449387"/>
          </a:xfrm>
        </p:spPr>
        <p:txBody>
          <a:bodyPr>
            <a:normAutofit fontScale="90000"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C# Program Structure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sz="1400" dirty="0">
                <a:hlinkClick r:id="rId2"/>
              </a:rPr>
              <a:t>https://docs.microsoft.com/en-us/dotnet/csharp/tour-of-csharp/program-structure</a:t>
            </a:r>
            <a:endParaRPr lang="en-US" sz="1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D407A82-2C21-4610-8DB0-D1E6E73BF8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5053" y="103430"/>
            <a:ext cx="4604621" cy="6651139"/>
          </a:xfrm>
          <a:prstGeom prst="rect">
            <a:avLst/>
          </a:prstGeom>
          <a:effectLst>
            <a:glow rad="50800">
              <a:schemeClr val="bg1"/>
            </a:glow>
          </a:effectLst>
        </p:spPr>
      </p:pic>
      <p:graphicFrame>
        <p:nvGraphicFramePr>
          <p:cNvPr id="2" name="Table 3">
            <a:extLst>
              <a:ext uri="{FF2B5EF4-FFF2-40B4-BE49-F238E27FC236}">
                <a16:creationId xmlns:a16="http://schemas.microsoft.com/office/drawing/2014/main" id="{AA4980AC-6E85-4BC6-BB15-DFB739692F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031962"/>
              </p:ext>
            </p:extLst>
          </p:nvPr>
        </p:nvGraphicFramePr>
        <p:xfrm>
          <a:off x="535708" y="3013581"/>
          <a:ext cx="6216072" cy="91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72024">
                  <a:extLst>
                    <a:ext uri="{9D8B030D-6E8A-4147-A177-3AD203B41FA5}">
                      <a16:colId xmlns:a16="http://schemas.microsoft.com/office/drawing/2014/main" val="1554404415"/>
                    </a:ext>
                  </a:extLst>
                </a:gridCol>
                <a:gridCol w="2072024">
                  <a:extLst>
                    <a:ext uri="{9D8B030D-6E8A-4147-A177-3AD203B41FA5}">
                      <a16:colId xmlns:a16="http://schemas.microsoft.com/office/drawing/2014/main" val="305891584"/>
                    </a:ext>
                  </a:extLst>
                </a:gridCol>
                <a:gridCol w="2072024">
                  <a:extLst>
                    <a:ext uri="{9D8B030D-6E8A-4147-A177-3AD203B41FA5}">
                      <a16:colId xmlns:a16="http://schemas.microsoft.com/office/drawing/2014/main" val="361143443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A field: </a:t>
                      </a:r>
                    </a:p>
                    <a:p>
                      <a:pPr lvl="1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top,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Two methods:</a:t>
                      </a:r>
                    </a:p>
                    <a:p>
                      <a:pPr lvl="1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Push</a:t>
                      </a:r>
                    </a:p>
                    <a:p>
                      <a:pPr lvl="1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Pop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A </a:t>
                      </a:r>
                      <a:r>
                        <a:rPr lang="en-US" u="sng" dirty="0"/>
                        <a:t>nested</a:t>
                      </a:r>
                      <a:r>
                        <a:rPr lang="en-US" dirty="0"/>
                        <a:t> class: </a:t>
                      </a:r>
                    </a:p>
                    <a:p>
                      <a:pPr lvl="1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Entry.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0983460"/>
                  </a:ext>
                </a:extLst>
              </a:tr>
            </a:tbl>
          </a:graphicData>
        </a:graphic>
      </p:graphicFrame>
      <p:graphicFrame>
        <p:nvGraphicFramePr>
          <p:cNvPr id="8" name="Table 3">
            <a:extLst>
              <a:ext uri="{FF2B5EF4-FFF2-40B4-BE49-F238E27FC236}">
                <a16:creationId xmlns:a16="http://schemas.microsoft.com/office/drawing/2014/main" id="{68D85E9B-4CC9-41DA-8BDC-2DE444C557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1980524"/>
              </p:ext>
            </p:extLst>
          </p:nvPr>
        </p:nvGraphicFramePr>
        <p:xfrm>
          <a:off x="1570181" y="4757122"/>
          <a:ext cx="4147127" cy="91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9709">
                  <a:extLst>
                    <a:ext uri="{9D8B030D-6E8A-4147-A177-3AD203B41FA5}">
                      <a16:colId xmlns:a16="http://schemas.microsoft.com/office/drawing/2014/main" val="1554404415"/>
                    </a:ext>
                  </a:extLst>
                </a:gridCol>
                <a:gridCol w="2087418">
                  <a:extLst>
                    <a:ext uri="{9D8B030D-6E8A-4147-A177-3AD203B41FA5}">
                      <a16:colId xmlns:a16="http://schemas.microsoft.com/office/drawing/2014/main" val="30589158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Two fields:</a:t>
                      </a:r>
                    </a:p>
                    <a:p>
                      <a:pPr lvl="1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Next</a:t>
                      </a:r>
                    </a:p>
                    <a:p>
                      <a:pPr lvl="1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data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A parameterized constructor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0983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797353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FF1C6-3B8D-4A40-9A7C-7345C3DF6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C# Structure – Data Types</a:t>
            </a:r>
            <a:br>
              <a:rPr lang="en-US" dirty="0"/>
            </a:br>
            <a:r>
              <a:rPr lang="en-US" sz="1400" dirty="0">
                <a:hlinkClick r:id="rId2"/>
              </a:rPr>
              <a:t>https://docs.microsoft.com/en-us/dotnet/csharp/tour-of-csharp/types-and-variables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1B89F3-56DB-4F19-B1F5-71DCAD1897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6962" y="2108200"/>
            <a:ext cx="10058399" cy="5291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2800" b="1" dirty="0">
                <a:latin typeface="Segoe UI" panose="020B0502040204020203" pitchFamily="34" charset="0"/>
              </a:rPr>
              <a:t>C# supports two kinds of variable types: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FED37CA1-CF88-491B-91E0-3252106AEB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7059467"/>
              </p:ext>
            </p:extLst>
          </p:nvPr>
        </p:nvGraphicFramePr>
        <p:xfrm>
          <a:off x="1124881" y="2743201"/>
          <a:ext cx="9554312" cy="3474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77156">
                  <a:extLst>
                    <a:ext uri="{9D8B030D-6E8A-4147-A177-3AD203B41FA5}">
                      <a16:colId xmlns:a16="http://schemas.microsoft.com/office/drawing/2014/main" val="2252342546"/>
                    </a:ext>
                  </a:extLst>
                </a:gridCol>
                <a:gridCol w="4777156">
                  <a:extLst>
                    <a:ext uri="{9D8B030D-6E8A-4147-A177-3AD203B41FA5}">
                      <a16:colId xmlns:a16="http://schemas.microsoft.com/office/drawing/2014/main" val="15042487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u="sng" dirty="0">
                          <a:latin typeface="Segoe UI" panose="020B0502040204020203" pitchFamily="34" charset="0"/>
                        </a:rPr>
                        <a:t>Value types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u="sng" dirty="0">
                          <a:latin typeface="Segoe UI" panose="020B0502040204020203" pitchFamily="34" charset="0"/>
                        </a:rPr>
                        <a:t>Reference types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15550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Segoe UI" panose="020B0502040204020203" pitchFamily="34" charset="0"/>
                        </a:rPr>
                        <a:t>These are the built-in primitive data types, such as char, int, and float, as well as user-defined types declared with struct. These types directly contain their data.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dirty="0">
                        <a:latin typeface="Segoe UI" panose="020B0502040204020203" pitchFamily="34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dirty="0">
                        <a:latin typeface="Segoe UI" panose="020B0502040204020203" pitchFamily="34" charset="0"/>
                      </a:endParaRPr>
                    </a:p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Segoe UI" panose="020B0502040204020203" pitchFamily="34" charset="0"/>
                        </a:rPr>
                        <a:t>Classes and other complex data types that are constructed from the primitive types. These types contain a reference to a location in memory where the data is directly held.</a:t>
                      </a:r>
                      <a:endParaRPr lang="en-US" sz="2400" b="0" i="0" dirty="0">
                        <a:effectLst/>
                        <a:latin typeface="Segoe UI" panose="020B0502040204020203" pitchFamily="34" charset="0"/>
                      </a:endParaRPr>
                    </a:p>
                    <a:p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9574962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A56D02BC-437D-4E3A-ADC4-AC23AB3C3D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8908" y="5234518"/>
            <a:ext cx="2498800" cy="66514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55B588B-A23B-4524-B61F-3EC5EED41F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7040" y="5531121"/>
            <a:ext cx="4071055" cy="55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74061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769520F8-BFE5-4C8C-A7AA-375C025A91CE}" vid="{AEAFD717-D3C8-4034-8F7E-D5220B0CCEB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{5B3D16BE-15B3-47D8-84CE-9AE21D5E9D1A}tf56160789</Template>
  <TotalTime>0</TotalTime>
  <Words>1809</Words>
  <Application>Microsoft Office PowerPoint</Application>
  <PresentationFormat>Widescreen</PresentationFormat>
  <Paragraphs>130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Bookman Old Style</vt:lpstr>
      <vt:lpstr>Calibri</vt:lpstr>
      <vt:lpstr>Franklin Gothic Book</vt:lpstr>
      <vt:lpstr>Segoe UI</vt:lpstr>
      <vt:lpstr>1_RetrospectVTI</vt:lpstr>
      <vt:lpstr>C# CODE STRUCTURE</vt:lpstr>
      <vt:lpstr>Don’t start jumping into design, creating folders as they come, adding features when you think about it. Sit down for a minute, think clearly about what resources you will need, which technologies or languages you will use and how to structure all this. Write down all those criteria in a document you will keep for future reference and build your structure accordingly. </vt:lpstr>
      <vt:lpstr>Procedural Programming https://en.wikipedia.org/wiki/Procedural_programming</vt:lpstr>
      <vt:lpstr>Your first Visual Studio program https://docs.microsoft.com/en-us/dotnet/csharp/tour-of-csharp/#hello-world</vt:lpstr>
      <vt:lpstr>C# - Hello, World https://docs.microsoft.com/en-us/dotnet/csharp/tour-of-csharp/#hello-world</vt:lpstr>
      <vt:lpstr>C# Program Structure https://docs.microsoft.com/en-us/dotnet/csharp/tour-of-csharp/program-structure</vt:lpstr>
      <vt:lpstr>C# Program Structure https://docs.microsoft.com/en-us/dotnet/csharp/tour-of-csharp/program-structure </vt:lpstr>
      <vt:lpstr>C# Program Structure https://docs.microsoft.com/en-us/dotnet/csharp/tour-of-csharp/program-structure</vt:lpstr>
      <vt:lpstr>C# Structure – Data Types https://docs.microsoft.com/en-us/dotnet/csharp/tour-of-csharp/types-and-variables</vt:lpstr>
      <vt:lpstr>C# Structure – Expressions https://docs.microsoft.com/en-us/dotnet/csharp/tour-of-csharp/expressions https://docs.microsoft.com/en-us/dotnet/csharp/language-reference/operators/</vt:lpstr>
      <vt:lpstr>C# Structure – Statements https://docs.microsoft.com/en-us/dotnet/csharp/tour-of-csharp/statements</vt:lpstr>
      <vt:lpstr>C# Structure – Block and Declaration Statements https://docs.microsoft.com/en-us/dotnet/csharp/tour-of-csharp/statements</vt:lpstr>
      <vt:lpstr>C# Structure - Expression Statements https://docs.microsoft.com/en-us/dotnet/csharp/tour-of-csharp/statements</vt:lpstr>
      <vt:lpstr>C# Structure - Selection Statements https://docs.microsoft.com/en-us/dotnet/csharp/tour-of-csharp/statements</vt:lpstr>
      <vt:lpstr>C# Structure - Iteration Statements https://docs.microsoft.com/en-us/dotnet/csharp/tour-of-csharp/statements</vt:lpstr>
      <vt:lpstr>C# Structure - Jump Statements https://docs.microsoft.com/en-us/dotnet/csharp/tour-of-csharp/statements</vt:lpstr>
      <vt:lpstr>C# Structure – Methods https://docs.microsoft.com/en-us/dotnet/csharp/methods</vt:lpstr>
      <vt:lpstr>C# Structure – Method Invocation https://docs.microsoft.com/en-us/dotnet/csharp/methods#method-invocation</vt:lpstr>
      <vt:lpstr>C# Structure – Method Invocation https://docs.microsoft.com/en-us/dotnet/csharp/methods#method-invocation</vt:lpstr>
      <vt:lpstr>C# Structure – Classes https://docs.microsoft.com/en-us/dotnet/csharp/tour-of-csharp/classes-and-objects</vt:lpstr>
      <vt:lpstr>C# Structure – Classes https://docs.microsoft.com/en-us/dotnet/csharp/tour-of-csharp/classes-and-objects</vt:lpstr>
      <vt:lpstr>C# Structure - Classes https://docs.microsoft.com/en-us/dotnet/csharp/tour-of-csharp/program-structure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2020-02-22T23:11:48Z</dcterms:created>
  <dcterms:modified xsi:type="dcterms:W3CDTF">2020-03-10T16:49:06Z</dcterms:modified>
</cp:coreProperties>
</file>

<file path=docProps/thumbnail.jpeg>
</file>